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8" r:id="rId2"/>
  </p:sldMasterIdLst>
  <p:notesMasterIdLst>
    <p:notesMasterId r:id="rId18"/>
  </p:notesMasterIdLst>
  <p:sldIdLst>
    <p:sldId id="261" r:id="rId3"/>
    <p:sldId id="270" r:id="rId4"/>
    <p:sldId id="282" r:id="rId5"/>
    <p:sldId id="283" r:id="rId6"/>
    <p:sldId id="289" r:id="rId7"/>
    <p:sldId id="273" r:id="rId8"/>
    <p:sldId id="262" r:id="rId9"/>
    <p:sldId id="287" r:id="rId10"/>
    <p:sldId id="288" r:id="rId11"/>
    <p:sldId id="265" r:id="rId12"/>
    <p:sldId id="266" r:id="rId13"/>
    <p:sldId id="267" r:id="rId14"/>
    <p:sldId id="275" r:id="rId15"/>
    <p:sldId id="279" r:id="rId16"/>
    <p:sldId id="278" r:id="rId17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404" autoAdjust="0"/>
  </p:normalViewPr>
  <p:slideViewPr>
    <p:cSldViewPr snapToGrid="0">
      <p:cViewPr varScale="1">
        <p:scale>
          <a:sx n="107" d="100"/>
          <a:sy n="107" d="100"/>
        </p:scale>
        <p:origin x="6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0D080B-BA9D-403C-9BA6-CB4A694F06FA}" type="datetimeFigureOut">
              <a:rPr lang="ru-RU" smtClean="0"/>
              <a:t>10.10.2024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331BD-3BEE-4067-9D16-AE89B49EEE7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34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8432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923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657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31BD-3BEE-4067-9D16-AE89B49EEE74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815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9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9.bin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2.bin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3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7331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617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33457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08891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9521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4272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65153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0550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705179-D54C-4DF2-9593-0CC575370DE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9456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9FB038-8264-4283-AEC2-60FC221556B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012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36751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9E3DC23-AA3E-408A-9236-DBAB42FCE94E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5129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AE357E-3CB2-45EB-B8F1-A2F73E8D5B5F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63243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8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2A76D7F-1DB5-43D0-9729-873B4208B0B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444464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">
    <p:bg>
      <p:bgPr>
        <a:solidFill>
          <a:srgbClr val="F2F2F2">
            <a:alpha val="50195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0F8AF6-415D-4D69-9EE0-FE9916997A28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67077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4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38469" y="205748"/>
            <a:ext cx="10515600" cy="90015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100" b="1" kern="1200" dirty="0">
                <a:solidFill>
                  <a:srgbClr val="00206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0"/>
          </p:nvPr>
        </p:nvSpPr>
        <p:spPr>
          <a:xfrm>
            <a:off x="9142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616506E-BD4C-4445-941D-C81199411694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1336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2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7983538" y="136525"/>
            <a:ext cx="4114800" cy="365125"/>
          </a:xfrm>
        </p:spPr>
        <p:txBody>
          <a:bodyPr/>
          <a:lstStyle>
            <a:lvl1pPr>
              <a:defRPr dirty="0"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4786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F75360-4826-41AB-98FC-3FD61FA47977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842038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5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A59978-CED7-4DB7-A16B-1B08BF5C4A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08622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0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7741AA-2A09-4BB9-BF97-A1687891A61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26270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hink-cell data - do not delete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name="Слайд think-cell" r:id="rId4" imgW="360" imgH="360" progId="TCLayout.ActiveDocument.1">
                  <p:embed/>
                </p:oleObj>
              </mc:Choice>
              <mc:Fallback>
                <p:oleObj name="Слайд think-cell" r:id="rId4" imgW="360" imgH="360" progId="TCLayout.ActiveDocument.1">
                  <p:embed/>
                  <p:pic>
                    <p:nvPicPr>
                      <p:cNvPr id="5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953F216-4239-4909-ACC1-9ADCA1C416C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8829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395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723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4160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261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7123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3442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161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19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tags" Target="../tags/tag1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226082-FF36-41EB-9C07-F6F93B54EE83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489780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>
            <a:alpha val="30196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think-cell data - do not delete" hidden="1"/>
          <p:cNvGraphicFramePr>
            <a:graphicFrameLocks noChangeAspect="1"/>
          </p:cNvGraphicFramePr>
          <p:nvPr userDrawn="1">
            <p:custDataLst>
              <p:tags r:id="rId15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Слайд think-cell" r:id="rId16" imgW="360" imgH="360" progId="TCLayout.ActiveDocument.1">
                  <p:embed/>
                </p:oleObj>
              </mc:Choice>
              <mc:Fallback>
                <p:oleObj name="Слайд think-cell" r:id="rId16" imgW="360" imgH="360" progId="TCLayout.ActiveDocument.1">
                  <p:embed/>
                  <p:pic>
                    <p:nvPicPr>
                      <p:cNvPr id="1026" name="think-cell data - do not delete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Заголовок 2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заголовка</a:t>
            </a:r>
            <a:endParaRPr lang="en-US" altLang="en-US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/>
              <a:t>Образец текста</a:t>
            </a:r>
          </a:p>
          <a:p>
            <a:pPr lvl="1"/>
            <a:r>
              <a:rPr lang="ru-RU" altLang="en-US"/>
              <a:t>Второй уровень</a:t>
            </a:r>
          </a:p>
          <a:p>
            <a:pPr lvl="2"/>
            <a:r>
              <a:rPr lang="ru-RU" altLang="en-US"/>
              <a:t>Третий уровень</a:t>
            </a:r>
          </a:p>
          <a:p>
            <a:pPr lvl="3"/>
            <a:r>
              <a:rPr lang="ru-RU" altLang="en-US"/>
              <a:t>Четвертый уровень</a:t>
            </a:r>
          </a:p>
          <a:p>
            <a:pPr lvl="4"/>
            <a:r>
              <a:rPr lang="ru-RU" altLang="en-US"/>
              <a:t>Пятый уровень</a:t>
            </a:r>
            <a:endParaRPr lang="en-US" altLang="en-US"/>
          </a:p>
        </p:txBody>
      </p:sp>
      <p:sp>
        <p:nvSpPr>
          <p:cNvPr id="5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A5192F1-E905-494F-B976-BA88E09B6731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7589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100000">
              <a:schemeClr val="tx1"/>
            </a:gs>
            <a:gs pos="64000">
              <a:schemeClr val="bg2">
                <a:shade val="96000"/>
                <a:satMod val="120000"/>
                <a:lumMod val="97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3898232"/>
            <a:ext cx="12192000" cy="2959768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1464887"/>
            <a:ext cx="12192000" cy="231866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вопросам индивидуального </a:t>
            </a:r>
          </a:p>
          <a:p>
            <a:pPr lvl="0" algn="ctr">
              <a:defRPr/>
            </a:pPr>
            <a:r>
              <a:rPr lang="ru-RU" altLang="en-US" sz="4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подоходного налога </a:t>
            </a:r>
            <a:endParaRPr kumimoji="0" lang="en-US" altLang="en-US" sz="4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6271828"/>
            <a:ext cx="12192000" cy="471488"/>
          </a:xfrm>
        </p:spPr>
        <p:txBody>
          <a:bodyPr rtlCol="0"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Астана, октябрь 2024</a:t>
            </a:r>
            <a:r>
              <a:rPr lang="en-US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i="1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</a:t>
            </a:r>
          </a:p>
        </p:txBody>
      </p:sp>
    </p:spTree>
    <p:extLst>
      <p:ext uri="{BB962C8B-B14F-4D97-AF65-F5344CB8AC3E}">
        <p14:creationId xmlns:p14="http://schemas.microsoft.com/office/powerpoint/2010/main" val="2770083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883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ВВЕДЕНИЕ ПРОГРЕССИВНОЙ ШКАЛЫ ИПН ПО ФОТ (1/2)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378" y="675407"/>
            <a:ext cx="11266260" cy="586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79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ПРОГРЕССИВНОЙ ШКАЛЫ ИПН ПО ФОТ (1/3)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267" y="711620"/>
            <a:ext cx="11297624" cy="5809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448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ПРОГРЕССИВНОЙ ШКАЛЫ ИПН ПО ФОТ (1/4)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5056" y="692384"/>
            <a:ext cx="11171208" cy="584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7799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ВВЕДЕНИЕ ПРОГРЕССИВНОЙ ШКАЛЫ ИПН ПО ФОТ (1/5)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071554"/>
              </p:ext>
            </p:extLst>
          </p:nvPr>
        </p:nvGraphicFramePr>
        <p:xfrm>
          <a:off x="251305" y="943932"/>
          <a:ext cx="11678505" cy="1842610"/>
        </p:xfrm>
        <a:graphic>
          <a:graphicData uri="http://schemas.openxmlformats.org/drawingml/2006/table">
            <a:tbl>
              <a:tblPr/>
              <a:tblGrid>
                <a:gridCol w="852854">
                  <a:extLst>
                    <a:ext uri="{9D8B030D-6E8A-4147-A177-3AD203B41FA5}">
                      <a16:colId xmlns:a16="http://schemas.microsoft.com/office/drawing/2014/main" val="4179891286"/>
                    </a:ext>
                  </a:extLst>
                </a:gridCol>
                <a:gridCol w="1072661">
                  <a:extLst>
                    <a:ext uri="{9D8B030D-6E8A-4147-A177-3AD203B41FA5}">
                      <a16:colId xmlns:a16="http://schemas.microsoft.com/office/drawing/2014/main" val="1153420028"/>
                    </a:ext>
                  </a:extLst>
                </a:gridCol>
                <a:gridCol w="1169377">
                  <a:extLst>
                    <a:ext uri="{9D8B030D-6E8A-4147-A177-3AD203B41FA5}">
                      <a16:colId xmlns:a16="http://schemas.microsoft.com/office/drawing/2014/main" val="3362917234"/>
                    </a:ext>
                  </a:extLst>
                </a:gridCol>
                <a:gridCol w="1274885">
                  <a:extLst>
                    <a:ext uri="{9D8B030D-6E8A-4147-A177-3AD203B41FA5}">
                      <a16:colId xmlns:a16="http://schemas.microsoft.com/office/drawing/2014/main" val="624037912"/>
                    </a:ext>
                  </a:extLst>
                </a:gridCol>
                <a:gridCol w="1310053">
                  <a:extLst>
                    <a:ext uri="{9D8B030D-6E8A-4147-A177-3AD203B41FA5}">
                      <a16:colId xmlns:a16="http://schemas.microsoft.com/office/drawing/2014/main" val="3049956758"/>
                    </a:ext>
                  </a:extLst>
                </a:gridCol>
                <a:gridCol w="1186962">
                  <a:extLst>
                    <a:ext uri="{9D8B030D-6E8A-4147-A177-3AD203B41FA5}">
                      <a16:colId xmlns:a16="http://schemas.microsoft.com/office/drawing/2014/main" val="1087876751"/>
                    </a:ext>
                  </a:extLst>
                </a:gridCol>
                <a:gridCol w="1266092">
                  <a:extLst>
                    <a:ext uri="{9D8B030D-6E8A-4147-A177-3AD203B41FA5}">
                      <a16:colId xmlns:a16="http://schemas.microsoft.com/office/drawing/2014/main" val="1546795113"/>
                    </a:ext>
                  </a:extLst>
                </a:gridCol>
                <a:gridCol w="1213339">
                  <a:extLst>
                    <a:ext uri="{9D8B030D-6E8A-4147-A177-3AD203B41FA5}">
                      <a16:colId xmlns:a16="http://schemas.microsoft.com/office/drawing/2014/main" val="1227119803"/>
                    </a:ext>
                  </a:extLst>
                </a:gridCol>
                <a:gridCol w="1259122">
                  <a:extLst>
                    <a:ext uri="{9D8B030D-6E8A-4147-A177-3AD203B41FA5}">
                      <a16:colId xmlns:a16="http://schemas.microsoft.com/office/drawing/2014/main" val="1300571814"/>
                    </a:ext>
                  </a:extLst>
                </a:gridCol>
                <a:gridCol w="1073160">
                  <a:extLst>
                    <a:ext uri="{9D8B030D-6E8A-4147-A177-3AD203B41FA5}">
                      <a16:colId xmlns:a16="http://schemas.microsoft.com/office/drawing/2014/main" val="2073378037"/>
                    </a:ext>
                  </a:extLst>
                </a:gridCol>
              </a:tblGrid>
              <a:tr h="598453"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200" b="0" i="1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млн. тенге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453682"/>
                  </a:ext>
                </a:extLst>
              </a:tr>
              <a:tr h="595833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2023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год, ставка 10%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год,</a:t>
                      </a:r>
                      <a:r>
                        <a:rPr lang="ru-RU" sz="1400" b="1" i="0" u="none" strike="noStrike" kern="120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ставка 11%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год, ставка 12%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2026 год, ставка 13%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4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отклонение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0790816"/>
                  </a:ext>
                </a:extLst>
              </a:tr>
              <a:tr h="64832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ИПН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1 697 928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2 263 262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2 545 928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2 800 521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254 592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3 055 114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509 185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0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3 309 707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600" b="1" i="0" u="none" strike="noStrike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763 778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3172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11307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8069" y="1083941"/>
            <a:ext cx="11420475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Исключение налоговых вычетов на обучение, медицину, вознаграждение по ипотечным жилищным займам, для многодетных семей, требующих документальное подтверждение физическими лицами</a:t>
            </a: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идеология налоговых вычетов: базовый налоговый вычет </a:t>
            </a:r>
            <a:r>
              <a:rPr lang="ru-RU" altLang="ru-RU" sz="2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 МРП для всех</a:t>
            </a: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социальные вычеты (лица с инвалидностью, ветераны, усыновители, опекуны), вычет социальных платежей (ОПВ, ОСМС)</a:t>
            </a:r>
          </a:p>
          <a:p>
            <a:pPr marL="523875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3875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ПРЕДЛАГАЕМЫЕ ПОДХОДЫ ПО ИПН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353" y="3463719"/>
            <a:ext cx="8364415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300"/>
              </a:spcAft>
              <a:defRPr/>
            </a:pPr>
            <a:r>
              <a:rPr kumimoji="1" lang="ru-RU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ИПН=(ЗП-ОПВ – 882 МРП (лица с инвалидностью) - 30 МРП (все)*10%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63794" y="4259262"/>
            <a:ext cx="114050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4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Освобождение от налогообложения пенсионных выплат, в том числе единовременных пенсионных выплат</a:t>
            </a: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1596" y="5226784"/>
            <a:ext cx="1133475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дохода от прироста стоимости при реализации ценных бумаг с учетом отрицательных  и положительных результатов сделок и вычет вознаграждений брокера</a:t>
            </a:r>
          </a:p>
          <a:p>
            <a:pPr marL="180975" algn="just">
              <a:spcAft>
                <a:spcPts val="1200"/>
              </a:spcAft>
              <a:buClr>
                <a:srgbClr val="0070CE"/>
              </a:buClr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3875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08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ДОПОЛНИТЕЛЬНЫЕ ПОДХОДЫ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26073" y="1441938"/>
            <a:ext cx="106489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Изменение структуры раздела с выделением отдельных глав при обложении самостоятельно и налоговым агентом с классификацией доходов и их уменьшений (корректировок)</a:t>
            </a: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Инвентаризация и структурирование налоговых льгот по тематике видов доходов, раскрытие дохода от прироста стоимости по видам имущества</a:t>
            </a: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</a:pPr>
            <a:r>
              <a:rPr lang="ru-RU" altLang="ru-RU" sz="2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 физического лица на корректировку налоговых вычетов посредством представления декларации</a:t>
            </a:r>
          </a:p>
          <a:p>
            <a:pPr marL="523875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23875" indent="-342900" algn="just">
              <a:spcAft>
                <a:spcPts val="1200"/>
              </a:spcAft>
              <a:buClr>
                <a:srgbClr val="0070CE"/>
              </a:buClr>
              <a:buFont typeface="Wingdings" panose="05000000000000000000" pitchFamily="2" charset="2"/>
              <a:buChar char="ü"/>
              <a:tabLst>
                <a:tab pos="0" algn="l"/>
              </a:tabLst>
            </a:pPr>
            <a:endParaRPr lang="ru-RU" alt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953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3" descr="C:\Users\kazbekov_e\Downloads\dsc-8977-24_mediumThumb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1" r="19846" b="6928"/>
          <a:stretch/>
        </p:blipFill>
        <p:spPr bwMode="auto">
          <a:xfrm>
            <a:off x="536105" y="517831"/>
            <a:ext cx="3067410" cy="196841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4969329" y="3561193"/>
            <a:ext cx="6826614" cy="2062103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65113" algn="just"/>
            <a:r>
              <a:rPr lang="ru-RU" sz="1600" dirty="0">
                <a:latin typeface="Arial" pitchFamily="34" charset="0"/>
                <a:cs typeface="Arial" pitchFamily="34" charset="0"/>
              </a:rPr>
              <a:t>С 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2007 года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произведен переход от прогрессивной шкалы к «плоской» ставке ИПН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10 %.</a:t>
            </a:r>
          </a:p>
          <a:p>
            <a:pPr indent="265113" algn="just"/>
            <a:r>
              <a:rPr lang="ru-RU" sz="1600" dirty="0">
                <a:latin typeface="Arial" pitchFamily="34" charset="0"/>
                <a:cs typeface="Arial" pitchFamily="34" charset="0"/>
              </a:rPr>
              <a:t>С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2019 года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в реализацию поручения Главы государства при налогообложении доходов низкооплачиваемых работников (</a:t>
            </a:r>
            <a:r>
              <a:rPr lang="ru-RU" sz="1600" i="1" dirty="0">
                <a:latin typeface="Arial" pitchFamily="34" charset="0"/>
                <a:cs typeface="Arial" pitchFamily="34" charset="0"/>
              </a:rPr>
              <a:t>доход за месяц у которых не превышает 25 МРП или 92 300 тенге в 2024 году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) применяется уменьшение налогооблагаемого дохода на 90%, что фактически означает применение ставки в </a:t>
            </a:r>
            <a:r>
              <a:rPr lang="ru-RU" sz="1600" b="1" dirty="0">
                <a:latin typeface="Arial" pitchFamily="34" charset="0"/>
                <a:cs typeface="Arial" pitchFamily="34" charset="0"/>
              </a:rPr>
              <a:t>1%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 к доходам таких работников. </a:t>
            </a:r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36416" y="3561194"/>
            <a:ext cx="4066289" cy="2062103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265113" algn="just"/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До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2007 года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применялась </a:t>
            </a:r>
            <a:b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4-х ступенчатая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прогрессивная </a:t>
            </a:r>
            <a:r>
              <a:rPr lang="ru-RU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шкала обложения ИПН, с налоговыми ставками 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от 5 % до 20 %</a:t>
            </a:r>
            <a:r>
              <a:rPr lang="ru-RU" sz="1600" i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(5%, 10%, 15% и 20% при превышении пороговых значений). </a:t>
            </a:r>
          </a:p>
          <a:p>
            <a:pPr indent="265113" algn="just"/>
            <a:r>
              <a:rPr lang="kk-KZ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 дивидендам и вознаграждениям действовала «плоская» ставка </a:t>
            </a:r>
            <a:r>
              <a:rPr lang="kk-KZ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15</a:t>
            </a:r>
            <a:r>
              <a:rPr lang="ru-RU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%.</a:t>
            </a:r>
          </a:p>
        </p:txBody>
      </p:sp>
      <p:sp>
        <p:nvSpPr>
          <p:cNvPr id="10" name="Номер слайда 7"/>
          <p:cNvSpPr>
            <a:spLocks noGrp="1"/>
          </p:cNvSpPr>
          <p:nvPr>
            <p:ph type="sldNum" sz="quarter" idx="4294967295"/>
          </p:nvPr>
        </p:nvSpPr>
        <p:spPr>
          <a:xfrm>
            <a:off x="11607259" y="6356846"/>
            <a:ext cx="412929" cy="365125"/>
          </a:xfrm>
          <a:prstGeom prst="rect">
            <a:avLst/>
          </a:prstGeom>
        </p:spPr>
        <p:txBody>
          <a:bodyPr/>
          <a:lstStyle/>
          <a:p>
            <a:r>
              <a:rPr lang="ru-RU" dirty="0">
                <a:solidFill>
                  <a:prstClr val="black">
                    <a:tint val="75000"/>
                  </a:prstClr>
                </a:solidFill>
              </a:rPr>
              <a:t>2</a:t>
            </a:r>
            <a:endParaRPr lang="ru-RU" sz="1200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783622" y="1689662"/>
            <a:ext cx="80123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«Назрела необходимость установления дифференцированных ставок индивидуального подоходного налога.» (из Послания народу Казахстана «Справедливый Казахстан: закон и порядок, экономический рост, общественный оптимизм», 2 сентября 2024 года)</a:t>
            </a:r>
            <a:endParaRPr lang="en-US" sz="1600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2FF8706-B89E-4D46-AD8E-12986D4ED8FF}"/>
              </a:ext>
            </a:extLst>
          </p:cNvPr>
          <p:cNvSpPr txBox="1"/>
          <p:nvPr/>
        </p:nvSpPr>
        <p:spPr>
          <a:xfrm>
            <a:off x="3783622" y="438913"/>
            <a:ext cx="801232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690477" fontAlgn="base">
              <a:spcBef>
                <a:spcPct val="0"/>
              </a:spcBef>
              <a:spcAft>
                <a:spcPct val="0"/>
              </a:spcAft>
              <a:buClr>
                <a:srgbClr val="E7E6E6">
                  <a:lumMod val="75000"/>
                </a:srgbClr>
              </a:buClr>
              <a:defRPr/>
            </a:pPr>
            <a:r>
              <a:rPr lang="ru-RU" sz="1600" i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«…во имя социальной справедливости пришло время проработать вопрос введения прогрессивной шкалы ИПН в отношении заработных плат и других видов дохода…» (из выступления на заключительном заседании Госкомиссии по чрезвычайному положению, 11 мая 2020 года)</a:t>
            </a:r>
            <a:endParaRPr lang="ru-RU" sz="1600" b="1" i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01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ТЕКУЩАЯ СИТУАЦИЯ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37724"/>
              </p:ext>
            </p:extLst>
          </p:nvPr>
        </p:nvGraphicFramePr>
        <p:xfrm>
          <a:off x="389791" y="1043062"/>
          <a:ext cx="11224848" cy="5094326"/>
        </p:xfrm>
        <a:graphic>
          <a:graphicData uri="http://schemas.openxmlformats.org/drawingml/2006/table">
            <a:tbl>
              <a:tblPr/>
              <a:tblGrid>
                <a:gridCol w="1911725">
                  <a:extLst>
                    <a:ext uri="{9D8B030D-6E8A-4147-A177-3AD203B41FA5}">
                      <a16:colId xmlns:a16="http://schemas.microsoft.com/office/drawing/2014/main" val="2748315686"/>
                    </a:ext>
                  </a:extLst>
                </a:gridCol>
                <a:gridCol w="712979">
                  <a:extLst>
                    <a:ext uri="{9D8B030D-6E8A-4147-A177-3AD203B41FA5}">
                      <a16:colId xmlns:a16="http://schemas.microsoft.com/office/drawing/2014/main" val="3682227134"/>
                    </a:ext>
                  </a:extLst>
                </a:gridCol>
                <a:gridCol w="679028">
                  <a:extLst>
                    <a:ext uri="{9D8B030D-6E8A-4147-A177-3AD203B41FA5}">
                      <a16:colId xmlns:a16="http://schemas.microsoft.com/office/drawing/2014/main" val="733929164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1411739757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660591080"/>
                    </a:ext>
                  </a:extLst>
                </a:gridCol>
                <a:gridCol w="668581">
                  <a:extLst>
                    <a:ext uri="{9D8B030D-6E8A-4147-A177-3AD203B41FA5}">
                      <a16:colId xmlns:a16="http://schemas.microsoft.com/office/drawing/2014/main" val="3554640693"/>
                    </a:ext>
                  </a:extLst>
                </a:gridCol>
                <a:gridCol w="679028">
                  <a:extLst>
                    <a:ext uri="{9D8B030D-6E8A-4147-A177-3AD203B41FA5}">
                      <a16:colId xmlns:a16="http://schemas.microsoft.com/office/drawing/2014/main" val="1941852927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3699390703"/>
                    </a:ext>
                  </a:extLst>
                </a:gridCol>
                <a:gridCol w="681639">
                  <a:extLst>
                    <a:ext uri="{9D8B030D-6E8A-4147-A177-3AD203B41FA5}">
                      <a16:colId xmlns:a16="http://schemas.microsoft.com/office/drawing/2014/main" val="3063000877"/>
                    </a:ext>
                  </a:extLst>
                </a:gridCol>
                <a:gridCol w="689474">
                  <a:extLst>
                    <a:ext uri="{9D8B030D-6E8A-4147-A177-3AD203B41FA5}">
                      <a16:colId xmlns:a16="http://schemas.microsoft.com/office/drawing/2014/main" val="1591785783"/>
                    </a:ext>
                  </a:extLst>
                </a:gridCol>
                <a:gridCol w="783493">
                  <a:extLst>
                    <a:ext uri="{9D8B030D-6E8A-4147-A177-3AD203B41FA5}">
                      <a16:colId xmlns:a16="http://schemas.microsoft.com/office/drawing/2014/main" val="4237782571"/>
                    </a:ext>
                  </a:extLst>
                </a:gridCol>
                <a:gridCol w="783493">
                  <a:extLst>
                    <a:ext uri="{9D8B030D-6E8A-4147-A177-3AD203B41FA5}">
                      <a16:colId xmlns:a16="http://schemas.microsoft.com/office/drawing/2014/main" val="3468858590"/>
                    </a:ext>
                  </a:extLst>
                </a:gridCol>
                <a:gridCol w="783493">
                  <a:extLst>
                    <a:ext uri="{9D8B030D-6E8A-4147-A177-3AD203B41FA5}">
                      <a16:colId xmlns:a16="http://schemas.microsoft.com/office/drawing/2014/main" val="1064961761"/>
                    </a:ext>
                  </a:extLst>
                </a:gridCol>
                <a:gridCol w="806998">
                  <a:extLst>
                    <a:ext uri="{9D8B030D-6E8A-4147-A177-3AD203B41FA5}">
                      <a16:colId xmlns:a16="http://schemas.microsoft.com/office/drawing/2014/main" val="45389718"/>
                    </a:ext>
                  </a:extLst>
                </a:gridCol>
              </a:tblGrid>
              <a:tr h="189284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ИПН облагаемый у источника выплаты за 2023 год</a:t>
                      </a:r>
                    </a:p>
                    <a:p>
                      <a:pPr algn="r" fontAlgn="b"/>
                      <a:r>
                        <a:rPr lang="ru-RU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 тенге</a:t>
                      </a: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ru-RU" sz="11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4289848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Наименование области</a:t>
                      </a:r>
                      <a:endParaRPr lang="en-US" sz="11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январь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февраль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март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апрель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май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июнь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июль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август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сентябрь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ноябрь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декабрь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 год</a:t>
                      </a:r>
                    </a:p>
                  </a:txBody>
                  <a:tcPr marL="7350" marR="7350" marT="7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1258233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Акмолинская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4 779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3 700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3 762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4 171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3 768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5 391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50 816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4604534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Актюбинская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5 197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4 450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4 977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5 680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5 519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5 398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5 281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6 691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63 864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6813052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Алматинская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4 382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6 704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8 527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10 812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4 451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4 307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10 316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72 383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3014302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Атырауская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13 984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13 861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13 481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20 800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13 306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13 349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13 285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14 337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14 211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12 011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13 069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168 778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304943"/>
                  </a:ext>
                </a:extLst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Восточно-Казахстанская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5 162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4 325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4 561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4 526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4 349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4 440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5 801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57 003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229802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Жамбылская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3 847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4 051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2 856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3 484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2 940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2 993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4 858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41 457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2616438"/>
                  </a:ext>
                </a:extLst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Западно-Казахстанская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4 394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4 227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4 373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5 075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4 467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5 087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53 478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564748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Карагандинская область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7 373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6 417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6 145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10 064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8 743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88 312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940801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Кызылординская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2 413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2 342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3 095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1 981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2 472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2 265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3 480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30 094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029241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Костанайская область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3 928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4 018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5 323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4 146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4 182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4 648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5 775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53 065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126014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Мангистауская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область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8 379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7 089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6 038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7 090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6 807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7 509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7 208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7 098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7 619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7 147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8 555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87 554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179355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Павлодарская область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4 253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4 926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5 063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5 225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5 230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5 104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5 490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6 588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61 174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788191"/>
                  </a:ext>
                </a:extLst>
              </a:tr>
              <a:tr h="36986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Северо-Казахстанская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2 469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1 852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2 155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2 950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2 309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2 297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2 468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28 703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21241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Туркестанская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3 540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3 865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4 734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6 221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3 112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2 244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4 263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6 178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53 189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620272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Шымкент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3 029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4 466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3 658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3 899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3 413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3 755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4 088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5 314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45 754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7444644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г.Алматы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35 042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28 910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28 635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32 870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33 022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36 438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33 779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38 048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34 509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35 896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37 219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47 028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421 396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9415041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г.Астана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17 071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15 291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15 678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17 644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16 589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21 634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27 735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18 685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17 583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17 445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19 985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27 803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233 144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906078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Абайская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2 239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2 349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2 346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2 518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2 474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2 904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2 604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2 764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2 626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3 533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31 466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3430031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Жетысуская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1 310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1 876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1 570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1 847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2 551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1 610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1 783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1 533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1 837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2 754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22 441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5961976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Улытауская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3 239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2 785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2 745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3 071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2 705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2 848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3 074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3 020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1 903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33 857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0887909"/>
                  </a:ext>
                </a:extLst>
              </a:tr>
              <a:tr h="189284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134 398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124 112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123 086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140 438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136 824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157 355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144 221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137 315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138 022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135 092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145 129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181 938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1 697 929</a:t>
                      </a:r>
                    </a:p>
                  </a:txBody>
                  <a:tcPr marL="7350" marR="7350" marT="73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679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279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373932"/>
              </p:ext>
            </p:extLst>
          </p:nvPr>
        </p:nvGraphicFramePr>
        <p:xfrm>
          <a:off x="67345" y="1293166"/>
          <a:ext cx="4941862" cy="514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5374">
                  <a:extLst>
                    <a:ext uri="{9D8B030D-6E8A-4147-A177-3AD203B41FA5}">
                      <a16:colId xmlns:a16="http://schemas.microsoft.com/office/drawing/2014/main" val="2108288477"/>
                    </a:ext>
                  </a:extLst>
                </a:gridCol>
                <a:gridCol w="4146488">
                  <a:extLst>
                    <a:ext uri="{9D8B030D-6E8A-4147-A177-3AD203B41FA5}">
                      <a16:colId xmlns:a16="http://schemas.microsoft.com/office/drawing/2014/main" val="4292483445"/>
                    </a:ext>
                  </a:extLst>
                </a:gridCol>
              </a:tblGrid>
              <a:tr h="8564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marR="0" lvl="4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общеустановленная ставка, в том числе по дивидендам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64137"/>
                  </a:ext>
                </a:extLst>
              </a:tr>
              <a:tr h="7893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k-KZ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/>
                        </a:rPr>
                        <a:t>9%</a:t>
                      </a:r>
                      <a:endParaRPr lang="en-US" sz="1800" b="1" kern="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лица, занимающегося частной практикой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0606"/>
                  </a:ext>
                </a:extLst>
              </a:tr>
              <a:tr h="2451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для налогоплательщиков, осуществляющих </a:t>
                      </a: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производство и реализацию продукции собственного производства</a:t>
                      </a:r>
                      <a:r>
                        <a:rPr lang="ru-RU" sz="1600" b="1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(по видам деятельности обрабатывающей промышленности)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72756"/>
                  </a:ext>
                </a:extLst>
              </a:tr>
              <a:tr h="10452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крестьянских или фермерских хозяйств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76879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3876"/>
            <a:ext cx="12192000" cy="62891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СТАВКИ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НАЛОГА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0729136"/>
              </p:ext>
            </p:extLst>
          </p:nvPr>
        </p:nvGraphicFramePr>
        <p:xfrm>
          <a:off x="5272107" y="1293166"/>
          <a:ext cx="6740506" cy="5147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0379">
                  <a:extLst>
                    <a:ext uri="{9D8B030D-6E8A-4147-A177-3AD203B41FA5}">
                      <a16:colId xmlns:a16="http://schemas.microsoft.com/office/drawing/2014/main" val="2108288477"/>
                    </a:ext>
                  </a:extLst>
                </a:gridCol>
                <a:gridCol w="5970127">
                  <a:extLst>
                    <a:ext uri="{9D8B030D-6E8A-4147-A177-3AD203B41FA5}">
                      <a16:colId xmlns:a16="http://schemas.microsoft.com/office/drawing/2014/main" val="4292483445"/>
                    </a:ext>
                  </a:extLst>
                </a:gridCol>
              </a:tblGrid>
              <a:tr h="4500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20%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 defTabSz="914400" rtl="0" eaLnBrk="1" latinLnBrk="0" hangingPunct="1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доходы нерезидента из источников в РК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5568144"/>
                  </a:ext>
                </a:extLst>
              </a:tr>
              <a:tr h="9602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15%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 defTabSz="914400" rtl="0" eaLnBrk="1" latinLnBrk="0" hangingPunct="1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страховые премии</a:t>
                      </a:r>
                    </a:p>
                    <a:p>
                      <a:pPr marL="625475" lvl="4" indent="-342900" algn="just" defTabSz="914400" rtl="0" eaLnBrk="1" latinLnBrk="0" hangingPunct="1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прирост стоимости, дивиденды, вознаграждения, роялти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7703084"/>
                  </a:ext>
                </a:extLst>
              </a:tr>
              <a:tr h="191012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0" dirty="0">
                        <a:solidFill>
                          <a:srgbClr val="00B0F0"/>
                        </a:solidFill>
                        <a:latin typeface="Arial" panose="020B0604020202020204" pitchFamily="34" charset="0"/>
                        <a:cs typeface="Arial" panose="020B0604020202020204"/>
                        <a:sym typeface="Arial" panose="020B0604020202020204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10%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marR="0" lvl="4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вознаграждения по кредитам, ДЦБ </a:t>
                      </a:r>
                    </a:p>
                    <a:p>
                      <a:pPr marL="625475" marR="0" lvl="4" indent="-34290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b="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 panose="020B0604020202020204"/>
                        </a:rPr>
                        <a:t>доходы по трудовому договору, материальная выгода, полученная от работодателя, гонорары руководителя и выплаты членам органа управления, надбавки, страховая выплата по договору пенсионного аннуитета, пенсионные выплаты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864137"/>
                  </a:ext>
                </a:extLst>
              </a:tr>
              <a:tr h="18268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0" dirty="0">
                          <a:solidFill>
                            <a:srgbClr val="00B0F0"/>
                          </a:solidFill>
                          <a:latin typeface="Arial" panose="020B0604020202020204" pitchFamily="34" charset="0"/>
                          <a:cs typeface="Arial" panose="020B0604020202020204"/>
                          <a:sym typeface="Arial" panose="020B0604020202020204"/>
                        </a:rPr>
                        <a:t>5%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страховые премии по договорам перестрахования</a:t>
                      </a:r>
                    </a:p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доходы от услуг по международной перевозке</a:t>
                      </a:r>
                    </a:p>
                    <a:p>
                      <a:pPr marL="625475" lvl="4" indent="-342900" algn="just">
                        <a:spcBef>
                          <a:spcPts val="900"/>
                        </a:spcBef>
                        <a:buClr>
                          <a:srgbClr val="000000"/>
                        </a:buClr>
                        <a:buFont typeface="Wingdings" panose="05000000000000000000" pitchFamily="2" charset="2"/>
                        <a:buChar char="§"/>
                        <a:tabLst>
                          <a:tab pos="10281920" algn="l"/>
                        </a:tabLst>
                        <a:defRPr/>
                      </a:pPr>
                      <a:r>
                        <a:rPr lang="ru-RU" sz="1600" kern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дивиденды, выплачиваемые лицу, прямо или косвенно владеющему не менее 25% капитала юридического лица-резидента, выплачивающего дивиденды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6472756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235248" y="830246"/>
            <a:ext cx="28946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Ставки ИПН по </a:t>
            </a:r>
            <a:r>
              <a:rPr lang="ru-RU" sz="16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резидентам</a:t>
            </a:r>
            <a:endParaRPr lang="en-US" sz="1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00012" y="831925"/>
            <a:ext cx="35035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Ставки ИПН по </a:t>
            </a:r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нерезидентам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7701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0883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МЕЖДУНАРОДНЫЙ ОПЫТ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88350" y="1275705"/>
          <a:ext cx="10994050" cy="401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97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97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Страны с «плоской» шкалой</a:t>
                      </a:r>
                      <a:endParaRPr lang="ru-RU" sz="16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Страны с прогрессивной шкалой</a:t>
                      </a:r>
                      <a:endParaRPr lang="ru-RU" sz="160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Узбекистан – 12%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Франция – от 5% до 49%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90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Армения – 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Великобритания – от 0% до 45%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Грузия</a:t>
                      </a:r>
                      <a:r>
                        <a:rPr lang="ru-RU" sz="1600" b="0" baseline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</a:t>
                      </a: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Австралия – от 0% до 45%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Эстония</a:t>
                      </a:r>
                      <a:r>
                        <a:rPr lang="ru-RU" sz="1600" b="0" baseline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– 20%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Германия – от 0% до 45%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1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Румыния – 10%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КНР – от 3% до 45%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1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Туркменистан – 10%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США – от 10% до 37%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15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Кыргызстан – 10%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rgbClr val="011F6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Канада – от 15% до 33%</a:t>
                      </a:r>
                      <a:endParaRPr lang="ru-RU" sz="1600" b="0" dirty="0">
                        <a:solidFill>
                          <a:srgbClr val="011F6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6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9269413" y="6356350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50162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883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 marR="0" indent="0" fontAlgn="auto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ДАННЫЕ ФНО ЗА 2023 ГОД ПО ФОНДУ ОПЛАТЫ ТРУДА (ФОТ)</a:t>
            </a: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502170"/>
              </p:ext>
            </p:extLst>
          </p:nvPr>
        </p:nvGraphicFramePr>
        <p:xfrm>
          <a:off x="183905" y="815859"/>
          <a:ext cx="11569944" cy="5832595"/>
        </p:xfrm>
        <a:graphic>
          <a:graphicData uri="http://schemas.openxmlformats.org/drawingml/2006/table">
            <a:tbl>
              <a:tblPr/>
              <a:tblGrid>
                <a:gridCol w="1000152">
                  <a:extLst>
                    <a:ext uri="{9D8B030D-6E8A-4147-A177-3AD203B41FA5}">
                      <a16:colId xmlns:a16="http://schemas.microsoft.com/office/drawing/2014/main" val="1308168157"/>
                    </a:ext>
                  </a:extLst>
                </a:gridCol>
                <a:gridCol w="1070869">
                  <a:extLst>
                    <a:ext uri="{9D8B030D-6E8A-4147-A177-3AD203B41FA5}">
                      <a16:colId xmlns:a16="http://schemas.microsoft.com/office/drawing/2014/main" val="63035403"/>
                    </a:ext>
                  </a:extLst>
                </a:gridCol>
                <a:gridCol w="646565">
                  <a:extLst>
                    <a:ext uri="{9D8B030D-6E8A-4147-A177-3AD203B41FA5}">
                      <a16:colId xmlns:a16="http://schemas.microsoft.com/office/drawing/2014/main" val="3511800000"/>
                    </a:ext>
                  </a:extLst>
                </a:gridCol>
                <a:gridCol w="686972">
                  <a:extLst>
                    <a:ext uri="{9D8B030D-6E8A-4147-A177-3AD203B41FA5}">
                      <a16:colId xmlns:a16="http://schemas.microsoft.com/office/drawing/2014/main" val="4199116568"/>
                    </a:ext>
                  </a:extLst>
                </a:gridCol>
                <a:gridCol w="1171896">
                  <a:extLst>
                    <a:ext uri="{9D8B030D-6E8A-4147-A177-3AD203B41FA5}">
                      <a16:colId xmlns:a16="http://schemas.microsoft.com/office/drawing/2014/main" val="2612027745"/>
                    </a:ext>
                  </a:extLst>
                </a:gridCol>
                <a:gridCol w="616256">
                  <a:extLst>
                    <a:ext uri="{9D8B030D-6E8A-4147-A177-3AD203B41FA5}">
                      <a16:colId xmlns:a16="http://schemas.microsoft.com/office/drawing/2014/main" val="618261991"/>
                    </a:ext>
                  </a:extLst>
                </a:gridCol>
                <a:gridCol w="707179">
                  <a:extLst>
                    <a:ext uri="{9D8B030D-6E8A-4147-A177-3AD203B41FA5}">
                      <a16:colId xmlns:a16="http://schemas.microsoft.com/office/drawing/2014/main" val="1555617195"/>
                    </a:ext>
                  </a:extLst>
                </a:gridCol>
                <a:gridCol w="1780574">
                  <a:extLst>
                    <a:ext uri="{9D8B030D-6E8A-4147-A177-3AD203B41FA5}">
                      <a16:colId xmlns:a16="http://schemas.microsoft.com/office/drawing/2014/main" val="4133012882"/>
                    </a:ext>
                  </a:extLst>
                </a:gridCol>
                <a:gridCol w="1697227">
                  <a:extLst>
                    <a:ext uri="{9D8B030D-6E8A-4147-A177-3AD203B41FA5}">
                      <a16:colId xmlns:a16="http://schemas.microsoft.com/office/drawing/2014/main" val="1666800358"/>
                    </a:ext>
                  </a:extLst>
                </a:gridCol>
                <a:gridCol w="585949">
                  <a:extLst>
                    <a:ext uri="{9D8B030D-6E8A-4147-A177-3AD203B41FA5}">
                      <a16:colId xmlns:a16="http://schemas.microsoft.com/office/drawing/2014/main" val="628746892"/>
                    </a:ext>
                  </a:extLst>
                </a:gridCol>
                <a:gridCol w="686972">
                  <a:extLst>
                    <a:ext uri="{9D8B030D-6E8A-4147-A177-3AD203B41FA5}">
                      <a16:colId xmlns:a16="http://schemas.microsoft.com/office/drawing/2014/main" val="3385766293"/>
                    </a:ext>
                  </a:extLst>
                </a:gridCol>
                <a:gridCol w="919333">
                  <a:extLst>
                    <a:ext uri="{9D8B030D-6E8A-4147-A177-3AD203B41FA5}">
                      <a16:colId xmlns:a16="http://schemas.microsoft.com/office/drawing/2014/main" val="2554762911"/>
                    </a:ext>
                  </a:extLst>
                </a:gridCol>
              </a:tblGrid>
              <a:tr h="63417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Среднемес. доход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налоговых агентов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нараст.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Кол-во работников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нараст.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Начислено доходов, млн. тенге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ИПН, подлежащий уплате в бюджет, </a:t>
                      </a:r>
                    </a:p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млн. тенге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 </a:t>
                      </a:r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нараст.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Общая нагрузка</a:t>
                      </a:r>
                    </a:p>
                  </a:txBody>
                  <a:tcPr marL="4356" marR="4356" marT="435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377963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0-50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98 351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1 916 526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180 186,2 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   7 240,3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79941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50-100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135 240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27,53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1 409 073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41,23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797 556,6 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25 260,9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00191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100-150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88 391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37,94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922 087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11,43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52,66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975 434,8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50 885,0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3,80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294138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150-200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74 782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46,75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689 957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1 095 438,5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66 006,8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11,15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000017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200-250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62 388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54,11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577 740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68,38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1 252 422,8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79 239,5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99009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250-300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54 859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60,57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486 963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1 349 114,0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86 983,1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399409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300-350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47 655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5,62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66,19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407 282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5,05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79,47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1 369 436,3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89 410,0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2824761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350-400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41 593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4,90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71,09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337 926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83,66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1 316 915,5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87 563,2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6,53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607968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400-450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34 876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4,11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75,20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262 828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1 188 591,3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80 535,6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7216637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450-500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30 854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78,83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205 752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1 043 811,9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72 193,8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48,15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9435871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500-550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25 393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2,99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81,82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157 229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884 211,3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61 782,6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4,61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33816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550-600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22 037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124 253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92,96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759 955,7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53 722,4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56,77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667627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600-650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19 254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2,27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86,69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94 334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94,13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630 538,8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45 378,0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24040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650-700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15 813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71 051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511 343,8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37 166,7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2,77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949898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700-750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12 881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90,07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56 281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422 317,0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31 253,4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2,33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65,26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612074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750-800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11 106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91,38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43 186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96,24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355 604,2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26 392,8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67,23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0566699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800-850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9 474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34 908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96,67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303 481,4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22 759,9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786999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850-900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8 128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93,45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28 152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97,02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259 888,5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19 718,5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70,40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187617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900-950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6 912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94,27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22 574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218 688,0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16 687,3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1,25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71,65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9672764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950-1000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6 482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0,76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95,03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20 254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97,55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202 687,3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15 501,1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72,80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43282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1000-1250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12 057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1,42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96,45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68 570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98,40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787 552,1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61 474,9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4,59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77,39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6458083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1250-1500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7 839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97,38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39 716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98,90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566 880,9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46 101,4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3,44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80,83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3926340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1500-2000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7 202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0,85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98,23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37 793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0,47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99,36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659 190,1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53 520,3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3,99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84,82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2629810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2000-2500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4 310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98,73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16 150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0,20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99,56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346 882,6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27 934,7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86,91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1080201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2500-3000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2 830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99,07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8 306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0,10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99,67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216 690,2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  17 574,7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1,31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88,22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00181385"/>
                  </a:ext>
                </a:extLst>
              </a:tr>
              <a:tr h="192726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&gt;3000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7 913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0,93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26 860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0,33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2 627 155,8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   157 902,2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11,78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5072629"/>
                  </a:ext>
                </a:extLst>
              </a:tr>
              <a:tr h="187548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ИТОГО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848 620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8 065 751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20 321 975,5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1 340 188,9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6,6</a:t>
                      </a:r>
                    </a:p>
                  </a:txBody>
                  <a:tcPr marL="4356" marR="4356" marT="435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45894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5031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lnSpc>
                <a:spcPct val="90000"/>
              </a:lnSpc>
              <a:spcBef>
                <a:spcPct val="0"/>
              </a:spcBef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ВВЕДЕНИЕ ПРОГРЕССИВНОЙ ШКАЛЫ ИПН ПО ФОТ </a:t>
            </a: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(1/1)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788" y="640786"/>
            <a:ext cx="11311287" cy="589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 ОПРЕДЕЛЕНИЯ СТАВОК И ПРЕДЕЛЬНОГО ДОХОДА (к варианту 1)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1409CFE0-E1A8-2F66-93E6-40E8349405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205700"/>
              </p:ext>
            </p:extLst>
          </p:nvPr>
        </p:nvGraphicFramePr>
        <p:xfrm>
          <a:off x="462707" y="4202280"/>
          <a:ext cx="11221290" cy="1358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00150">
                  <a:extLst>
                    <a:ext uri="{9D8B030D-6E8A-4147-A177-3AD203B41FA5}">
                      <a16:colId xmlns:a16="http://schemas.microsoft.com/office/drawing/2014/main" val="2182214661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2218529696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2257432511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3024875868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3368000778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77079355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4077287642"/>
                    </a:ext>
                  </a:extLst>
                </a:gridCol>
                <a:gridCol w="1003020">
                  <a:extLst>
                    <a:ext uri="{9D8B030D-6E8A-4147-A177-3AD203B41FA5}">
                      <a16:colId xmlns:a16="http://schemas.microsoft.com/office/drawing/2014/main" val="113024451"/>
                    </a:ext>
                  </a:extLst>
                </a:gridCol>
              </a:tblGrid>
              <a:tr h="452670"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2022</a:t>
                      </a:r>
                      <a:endParaRPr lang="ru-RU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2024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2026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325281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Годовая инфляция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8,4%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20,3%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9,8%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5,5%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9135527"/>
                  </a:ext>
                </a:extLst>
              </a:tr>
              <a:tr h="45267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Сумма с учетом индексации, млн. тенге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573884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86446" y="2692315"/>
            <a:ext cx="116082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СУММЫ В 3 МЛН. ТЕНГЕ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учетом озвученных пределов для среднего класса в размере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1,5-2 млн. тенге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для расчетов определена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средняя сумма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размере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1,7 млн. тенге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Данная сумма проиндексирована на фактические и прогнозные уровни инфляции (ПСЭР)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69E4154-FE6C-4304-9696-B2E603790A7B}"/>
              </a:ext>
            </a:extLst>
          </p:cNvPr>
          <p:cNvSpPr txBox="1"/>
          <p:nvPr/>
        </p:nvSpPr>
        <p:spPr>
          <a:xfrm>
            <a:off x="232531" y="805898"/>
            <a:ext cx="1127234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ПОДХОДЫ, ОЗВУЧЕННЫЕ ГЛАВОЙ ГОСУДАРСТВА В 2020 ГОДУ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до 250-300 тыс. тенге – примерно 7%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средний класс (условно от 300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до 1,5-2 млн. тенге) – 10%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годовой доход больше 25 млн. тенге – ставка 15%</a:t>
            </a:r>
          </a:p>
        </p:txBody>
      </p:sp>
    </p:spTree>
    <p:extLst>
      <p:ext uri="{BB962C8B-B14F-4D97-AF65-F5344CB8AC3E}">
        <p14:creationId xmlns:p14="http://schemas.microsoft.com/office/powerpoint/2010/main" val="50274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89D2AAD-CBA3-45A2-BC52-85323A4E005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12181117" cy="593925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7800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НАУЧНЫЕ ПОДХОДЫ ОПРЕДЕЛЕНИЯ СТАВОК И ПРЕДЕЛЬНОГО ДОХОДА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4E92B5B-DAC7-657E-631B-CEDAC54F1DB3}"/>
              </a:ext>
            </a:extLst>
          </p:cNvPr>
          <p:cNvSpPr txBox="1"/>
          <p:nvPr/>
        </p:nvSpPr>
        <p:spPr>
          <a:xfrm>
            <a:off x="233704" y="703658"/>
            <a:ext cx="1142921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НАУЧНЫЕ ПОДХОДЫ</a:t>
            </a:r>
          </a:p>
          <a:p>
            <a:pPr algn="just"/>
            <a:endParaRPr lang="ru-RU" sz="1600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Отсутствует единая методологию по определению ставок прогрессивного ИПН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Относительно распределения доходов населения – процентильная (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децильная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 система. Например, разные ставки для 30% наименее обеспеченных слоев населения, для 40% более обеспеченного населения, для 30% наиболее обеспеченного населения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опыт США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, Норвегии, Германии и др.)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Применение экономических моделей для оценки влияния различных ставок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ИПН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на поведение налогоплательщиков, доходы бюджета, ВВП, занятость и др.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опыт ОЭСР и других развитых </a:t>
            </a:r>
            <a:r>
              <a:rPr lang="kk-KZ" sz="1600" dirty="0" err="1">
                <a:latin typeface="Arial" panose="020B0604020202020204" pitchFamily="34" charset="0"/>
                <a:cs typeface="Arial" panose="020B0604020202020204" pitchFamily="34" charset="0"/>
              </a:rPr>
              <a:t>стран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так называемого «среднего класса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». Например, по методологии ОЭСР «средний класс» - лица, имеющие доход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75-200% 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kk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медианного</a:t>
            </a:r>
            <a:r>
              <a:rPr lang="kk-KZ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kk-KZ" sz="1600" dirty="0" err="1">
                <a:latin typeface="Arial" panose="020B0604020202020204" pitchFamily="34" charset="0"/>
                <a:cs typeface="Arial" panose="020B0604020202020204" pitchFamily="34" charset="0"/>
              </a:rPr>
              <a:t>дохода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Повышенное налогообложение наиболее обеспеченных слоев населения. Например, с 2025 года в РФ повышенный ИПН внедряется только для 3,2% населения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7AA447E3-FB74-E4BC-6CFD-95F066551D6F}"/>
              </a:ext>
            </a:extLst>
          </p:cNvPr>
          <p:cNvSpPr/>
          <p:nvPr/>
        </p:nvSpPr>
        <p:spPr>
          <a:xfrm>
            <a:off x="286446" y="5323345"/>
            <a:ext cx="116082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С учетом медианной заработной платы в размере 278 тыс. тенге, для расчетов определены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суммы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в размере 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500 тыс. тенге и выше</a:t>
            </a:r>
          </a:p>
          <a:p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81600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2182</Words>
  <Application>Microsoft Office PowerPoint</Application>
  <PresentationFormat>Широкоэкранный</PresentationFormat>
  <Paragraphs>800</Paragraphs>
  <Slides>15</Slides>
  <Notes>4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4" baseType="lpstr">
      <vt:lpstr>Arial</vt:lpstr>
      <vt:lpstr>Calibri</vt:lpstr>
      <vt:lpstr>Calibri Light</vt:lpstr>
      <vt:lpstr>Century Gothic</vt:lpstr>
      <vt:lpstr>Wingdings</vt:lpstr>
      <vt:lpstr>Wingdings 3</vt:lpstr>
      <vt:lpstr>Сектор</vt:lpstr>
      <vt:lpstr>1_Тема Office</vt:lpstr>
      <vt:lpstr>Слайд think-cell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Карина Лазарева</dc:creator>
  <cp:lastModifiedBy>User</cp:lastModifiedBy>
  <cp:revision>91</cp:revision>
  <cp:lastPrinted>2024-10-09T10:53:26Z</cp:lastPrinted>
  <dcterms:created xsi:type="dcterms:W3CDTF">2024-10-07T12:30:20Z</dcterms:created>
  <dcterms:modified xsi:type="dcterms:W3CDTF">2024-10-10T05:08:14Z</dcterms:modified>
</cp:coreProperties>
</file>